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2" r:id="rId4"/>
    <p:sldId id="269" r:id="rId5"/>
    <p:sldId id="273" r:id="rId6"/>
    <p:sldId id="275" r:id="rId7"/>
    <p:sldId id="272" r:id="rId8"/>
    <p:sldId id="263" r:id="rId9"/>
    <p:sldId id="276" r:id="rId10"/>
    <p:sldId id="266" r:id="rId11"/>
    <p:sldId id="274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>
      <p:cViewPr varScale="1">
        <p:scale>
          <a:sx n="55" d="100"/>
          <a:sy n="55" d="100"/>
        </p:scale>
        <p:origin x="547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3F4830-5CD4-4C71-985C-0708E9B0BE14}" type="doc">
      <dgm:prSet loTypeId="urn:microsoft.com/office/officeart/2005/8/layout/StepDown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8450B70-D18C-4E1D-97E9-FA8BA06091D9}">
      <dgm:prSet phldrT="[Text]"/>
      <dgm:spPr/>
      <dgm:t>
        <a:bodyPr/>
        <a:lstStyle/>
        <a:p>
          <a:r>
            <a:rPr lang="en-US" dirty="0" smtClean="0"/>
            <a:t>“I DO”</a:t>
          </a:r>
          <a:endParaRPr lang="en-US" dirty="0"/>
        </a:p>
      </dgm:t>
    </dgm:pt>
    <dgm:pt modelId="{D3A29EAE-789C-47E5-9852-BCEC72920C67}" type="parTrans" cxnId="{E5063A27-7015-42DC-B1DA-489D94936D4B}">
      <dgm:prSet/>
      <dgm:spPr/>
      <dgm:t>
        <a:bodyPr/>
        <a:lstStyle/>
        <a:p>
          <a:endParaRPr lang="en-US"/>
        </a:p>
      </dgm:t>
    </dgm:pt>
    <dgm:pt modelId="{5476BBDE-A636-40EE-8272-09D0B7700854}" type="sibTrans" cxnId="{E5063A27-7015-42DC-B1DA-489D94936D4B}">
      <dgm:prSet/>
      <dgm:spPr/>
      <dgm:t>
        <a:bodyPr/>
        <a:lstStyle/>
        <a:p>
          <a:endParaRPr lang="en-US"/>
        </a:p>
      </dgm:t>
    </dgm:pt>
    <dgm:pt modelId="{C1B61D4D-7B51-471F-A0A6-E55A5EC41A8E}">
      <dgm:prSet phldrT="[Text]"/>
      <dgm:spPr/>
      <dgm:t>
        <a:bodyPr/>
        <a:lstStyle/>
        <a:p>
          <a:r>
            <a:rPr lang="en-US" dirty="0" smtClean="0"/>
            <a:t>What is the “Big Stick Policy”</a:t>
          </a:r>
          <a:endParaRPr lang="en-US" dirty="0"/>
        </a:p>
      </dgm:t>
    </dgm:pt>
    <dgm:pt modelId="{5710F621-701D-41BB-85BB-C0B920115602}" type="parTrans" cxnId="{EE0A8727-A6A5-4A4A-8E84-2B46A6195433}">
      <dgm:prSet/>
      <dgm:spPr/>
      <dgm:t>
        <a:bodyPr/>
        <a:lstStyle/>
        <a:p>
          <a:endParaRPr lang="en-US"/>
        </a:p>
      </dgm:t>
    </dgm:pt>
    <dgm:pt modelId="{3F762C5C-6E64-4A25-ACCC-7257C2D7624F}" type="sibTrans" cxnId="{EE0A8727-A6A5-4A4A-8E84-2B46A6195433}">
      <dgm:prSet/>
      <dgm:spPr/>
      <dgm:t>
        <a:bodyPr/>
        <a:lstStyle/>
        <a:p>
          <a:endParaRPr lang="en-US"/>
        </a:p>
      </dgm:t>
    </dgm:pt>
    <dgm:pt modelId="{F20117B0-FCD8-4927-B2D0-4FE779DC2A9B}">
      <dgm:prSet phldrT="[Text]"/>
      <dgm:spPr/>
      <dgm:t>
        <a:bodyPr/>
        <a:lstStyle/>
        <a:p>
          <a:r>
            <a:rPr lang="en-US" dirty="0" smtClean="0"/>
            <a:t>‘WE DO”</a:t>
          </a:r>
          <a:endParaRPr lang="en-US" dirty="0"/>
        </a:p>
      </dgm:t>
    </dgm:pt>
    <dgm:pt modelId="{B7B5CF59-8994-46C1-B996-2D89DD31FA35}" type="parTrans" cxnId="{616F7DC2-8C47-419A-9301-3002DA2ECB22}">
      <dgm:prSet/>
      <dgm:spPr/>
      <dgm:t>
        <a:bodyPr/>
        <a:lstStyle/>
        <a:p>
          <a:endParaRPr lang="en-US"/>
        </a:p>
      </dgm:t>
    </dgm:pt>
    <dgm:pt modelId="{73C4C127-0365-4ABF-A0E4-A1536DE07080}" type="sibTrans" cxnId="{616F7DC2-8C47-419A-9301-3002DA2ECB22}">
      <dgm:prSet/>
      <dgm:spPr/>
      <dgm:t>
        <a:bodyPr/>
        <a:lstStyle/>
        <a:p>
          <a:endParaRPr lang="en-US"/>
        </a:p>
      </dgm:t>
    </dgm:pt>
    <dgm:pt modelId="{255827E2-CE07-427C-839C-BE2E51FCDBB8}">
      <dgm:prSet phldrT="[Text]" custT="1"/>
      <dgm:spPr/>
      <dgm:t>
        <a:bodyPr/>
        <a:lstStyle/>
        <a:p>
          <a:r>
            <a:rPr lang="en-US" sz="1800" dirty="0" smtClean="0"/>
            <a:t>Analyze examples of “Big Stick” policy – Together</a:t>
          </a:r>
          <a:endParaRPr lang="en-US" sz="1800" dirty="0"/>
        </a:p>
      </dgm:t>
    </dgm:pt>
    <dgm:pt modelId="{CC67C3C2-15A4-4506-BA33-B1FE8A669FD6}" type="parTrans" cxnId="{57307241-4596-4C81-AEDD-3103B1A40EE5}">
      <dgm:prSet/>
      <dgm:spPr/>
      <dgm:t>
        <a:bodyPr/>
        <a:lstStyle/>
        <a:p>
          <a:endParaRPr lang="en-US"/>
        </a:p>
      </dgm:t>
    </dgm:pt>
    <dgm:pt modelId="{22B85B52-EEDB-48AC-9998-BE0D123F7FE8}" type="sibTrans" cxnId="{57307241-4596-4C81-AEDD-3103B1A40EE5}">
      <dgm:prSet/>
      <dgm:spPr/>
      <dgm:t>
        <a:bodyPr/>
        <a:lstStyle/>
        <a:p>
          <a:endParaRPr lang="en-US"/>
        </a:p>
      </dgm:t>
    </dgm:pt>
    <dgm:pt modelId="{0D636056-30D8-4434-99F7-E38A6E2B8161}">
      <dgm:prSet phldrT="[Text]"/>
      <dgm:spPr/>
      <dgm:t>
        <a:bodyPr/>
        <a:lstStyle/>
        <a:p>
          <a:r>
            <a:rPr lang="en-US" dirty="0" smtClean="0"/>
            <a:t>“YOU DO”</a:t>
          </a:r>
          <a:endParaRPr lang="en-US" dirty="0"/>
        </a:p>
      </dgm:t>
    </dgm:pt>
    <dgm:pt modelId="{BB5BFE0E-B039-45BE-BD5F-A1F8AB17574F}" type="parTrans" cxnId="{509F2F7C-8BDB-46E3-A012-91E3DFD74DCA}">
      <dgm:prSet/>
      <dgm:spPr/>
      <dgm:t>
        <a:bodyPr/>
        <a:lstStyle/>
        <a:p>
          <a:endParaRPr lang="en-US"/>
        </a:p>
      </dgm:t>
    </dgm:pt>
    <dgm:pt modelId="{29834D85-C3E6-4A35-9EB5-194ABE6020BC}" type="sibTrans" cxnId="{509F2F7C-8BDB-46E3-A012-91E3DFD74DCA}">
      <dgm:prSet/>
      <dgm:spPr/>
      <dgm:t>
        <a:bodyPr/>
        <a:lstStyle/>
        <a:p>
          <a:endParaRPr lang="en-US"/>
        </a:p>
      </dgm:t>
    </dgm:pt>
    <dgm:pt modelId="{EB73341C-FA6D-4FF7-B456-80B171416073}">
      <dgm:prSet phldrT="[Text]"/>
      <dgm:spPr/>
      <dgm:t>
        <a:bodyPr/>
        <a:lstStyle/>
        <a:p>
          <a:r>
            <a:rPr lang="en-US" dirty="0" smtClean="0"/>
            <a:t>What was the “Great White Fleet”</a:t>
          </a:r>
          <a:endParaRPr lang="en-US" dirty="0"/>
        </a:p>
      </dgm:t>
    </dgm:pt>
    <dgm:pt modelId="{5C5935E1-BAE2-4D91-8B68-D10D7258F065}" type="parTrans" cxnId="{6C0BB095-DBF9-4112-9471-CA1181FC05C4}">
      <dgm:prSet/>
      <dgm:spPr/>
      <dgm:t>
        <a:bodyPr/>
        <a:lstStyle/>
        <a:p>
          <a:endParaRPr lang="en-US"/>
        </a:p>
      </dgm:t>
    </dgm:pt>
    <dgm:pt modelId="{B0586EBB-0B75-4D86-AC0E-E8B7B8946A17}" type="sibTrans" cxnId="{6C0BB095-DBF9-4112-9471-CA1181FC05C4}">
      <dgm:prSet/>
      <dgm:spPr/>
      <dgm:t>
        <a:bodyPr/>
        <a:lstStyle/>
        <a:p>
          <a:endParaRPr lang="en-US"/>
        </a:p>
      </dgm:t>
    </dgm:pt>
    <dgm:pt modelId="{F984D1F1-E196-4D44-9C4B-253777D926F8}">
      <dgm:prSet phldrT="[Text]" custT="1"/>
      <dgm:spPr/>
      <dgm:t>
        <a:bodyPr/>
        <a:lstStyle/>
        <a:p>
          <a:r>
            <a:rPr lang="en-US" sz="2000" dirty="0" smtClean="0"/>
            <a:t>Answer the Essential Question</a:t>
          </a:r>
          <a:endParaRPr lang="en-US" sz="2000" dirty="0"/>
        </a:p>
      </dgm:t>
    </dgm:pt>
    <dgm:pt modelId="{351B9985-9F6D-4947-B477-DECC069EFF67}" type="parTrans" cxnId="{429D3D88-306A-4BCD-A7A2-B76A93B6B04B}">
      <dgm:prSet/>
      <dgm:spPr/>
      <dgm:t>
        <a:bodyPr/>
        <a:lstStyle/>
        <a:p>
          <a:endParaRPr lang="en-US"/>
        </a:p>
      </dgm:t>
    </dgm:pt>
    <dgm:pt modelId="{ABC0C736-7C8C-45A2-94EE-4CF30EBF039D}" type="sibTrans" cxnId="{429D3D88-306A-4BCD-A7A2-B76A93B6B04B}">
      <dgm:prSet/>
      <dgm:spPr/>
      <dgm:t>
        <a:bodyPr/>
        <a:lstStyle/>
        <a:p>
          <a:endParaRPr lang="en-US"/>
        </a:p>
      </dgm:t>
    </dgm:pt>
    <dgm:pt modelId="{14A60FA2-7ABC-4F6A-B450-DD552BEE8F02}">
      <dgm:prSet phldrT="[Text]" custT="1"/>
      <dgm:spPr/>
      <dgm:t>
        <a:bodyPr/>
        <a:lstStyle/>
        <a:p>
          <a:r>
            <a:rPr lang="en-US" sz="1800" dirty="0" smtClean="0"/>
            <a:t>Analyze examples of “Big Stick” policy – In pairs/groups</a:t>
          </a:r>
          <a:endParaRPr lang="en-US" sz="1800" dirty="0"/>
        </a:p>
      </dgm:t>
    </dgm:pt>
    <dgm:pt modelId="{73727035-B46A-42F1-B828-C05CE9D846DD}" type="parTrans" cxnId="{0E257DD7-7781-4B1F-B6B9-618183247C6C}">
      <dgm:prSet/>
      <dgm:spPr/>
      <dgm:t>
        <a:bodyPr/>
        <a:lstStyle/>
        <a:p>
          <a:endParaRPr lang="en-US"/>
        </a:p>
      </dgm:t>
    </dgm:pt>
    <dgm:pt modelId="{44F68E41-9588-4E4B-931F-A6F742245FD1}" type="sibTrans" cxnId="{0E257DD7-7781-4B1F-B6B9-618183247C6C}">
      <dgm:prSet/>
      <dgm:spPr/>
      <dgm:t>
        <a:bodyPr/>
        <a:lstStyle/>
        <a:p>
          <a:endParaRPr lang="en-US"/>
        </a:p>
      </dgm:t>
    </dgm:pt>
    <dgm:pt modelId="{08ECF78B-FAD5-4D9C-8E49-B3383B679E74}" type="pres">
      <dgm:prSet presAssocID="{A33F4830-5CD4-4C71-985C-0708E9B0BE1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A25F1EE-EBF1-4624-880B-D3BCF13A2F47}" type="pres">
      <dgm:prSet presAssocID="{98450B70-D18C-4E1D-97E9-FA8BA06091D9}" presName="composite" presStyleCnt="0"/>
      <dgm:spPr/>
    </dgm:pt>
    <dgm:pt modelId="{1DBDDA96-9BFE-4E8D-B03A-B2FB6EE49E38}" type="pres">
      <dgm:prSet presAssocID="{98450B70-D18C-4E1D-97E9-FA8BA06091D9}" presName="bentUpArrow1" presStyleLbl="alignImgPlace1" presStyleIdx="0" presStyleCnt="2"/>
      <dgm:spPr/>
    </dgm:pt>
    <dgm:pt modelId="{E2700167-FF4B-4025-A48B-3CB1A8B5F4C4}" type="pres">
      <dgm:prSet presAssocID="{98450B70-D18C-4E1D-97E9-FA8BA06091D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0BB2B3-43BF-4BBF-B8B9-75901CCFACA5}" type="pres">
      <dgm:prSet presAssocID="{98450B70-D18C-4E1D-97E9-FA8BA06091D9}" presName="ChildText" presStyleLbl="revTx" presStyleIdx="0" presStyleCnt="3" custScaleX="427843" custScaleY="90597" custLinFactX="91810" custLinFactNeighborX="100000" custLinFactNeighborY="-31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CB33E-F6DE-4B22-86E1-389888939D48}" type="pres">
      <dgm:prSet presAssocID="{5476BBDE-A636-40EE-8272-09D0B7700854}" presName="sibTrans" presStyleCnt="0"/>
      <dgm:spPr/>
    </dgm:pt>
    <dgm:pt modelId="{0B9F427B-E521-4A0D-A610-47D9D62FF434}" type="pres">
      <dgm:prSet presAssocID="{F20117B0-FCD8-4927-B2D0-4FE779DC2A9B}" presName="composite" presStyleCnt="0"/>
      <dgm:spPr/>
    </dgm:pt>
    <dgm:pt modelId="{CB65E7BF-26FC-4997-A604-64C56983E379}" type="pres">
      <dgm:prSet presAssocID="{F20117B0-FCD8-4927-B2D0-4FE779DC2A9B}" presName="bentUpArrow1" presStyleLbl="alignImgPlace1" presStyleIdx="1" presStyleCnt="2"/>
      <dgm:spPr/>
    </dgm:pt>
    <dgm:pt modelId="{1D736981-5D82-4672-9205-279958AACFE2}" type="pres">
      <dgm:prSet presAssocID="{F20117B0-FCD8-4927-B2D0-4FE779DC2A9B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12CCDB-7FE7-42D3-9D84-BC2F375234DF}" type="pres">
      <dgm:prSet presAssocID="{F20117B0-FCD8-4927-B2D0-4FE779DC2A9B}" presName="ChildText" presStyleLbl="revTx" presStyleIdx="1" presStyleCnt="3" custScaleX="279746" custScaleY="157422" custLinFactNeighborX="95087" custLinFactNeighborY="-114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E7C21B-758A-4A9D-8566-914D35C1B9FC}" type="pres">
      <dgm:prSet presAssocID="{73C4C127-0365-4ABF-A0E4-A1536DE07080}" presName="sibTrans" presStyleCnt="0"/>
      <dgm:spPr/>
    </dgm:pt>
    <dgm:pt modelId="{27AC4152-3790-436F-BE68-EF7D8416D588}" type="pres">
      <dgm:prSet presAssocID="{0D636056-30D8-4434-99F7-E38A6E2B8161}" presName="composite" presStyleCnt="0"/>
      <dgm:spPr/>
    </dgm:pt>
    <dgm:pt modelId="{AE7ECB50-F4B1-47FD-BE6E-79C06FC25BB6}" type="pres">
      <dgm:prSet presAssocID="{0D636056-30D8-4434-99F7-E38A6E2B8161}" presName="ParentText" presStyleLbl="node1" presStyleIdx="2" presStyleCnt="3" custLinFactNeighborX="-24671" custLinFactNeighborY="18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DD6827-BEE6-47E1-A730-98DCB9513CB0}" type="pres">
      <dgm:prSet presAssocID="{0D636056-30D8-4434-99F7-E38A6E2B8161}" presName="FinalChildText" presStyleLbl="revTx" presStyleIdx="2" presStyleCnt="3" custScaleX="191238" custScaleY="86807" custLinFactNeighborX="34391" custLinFactNeighborY="3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257DD7-7781-4B1F-B6B9-618183247C6C}" srcId="{F20117B0-FCD8-4927-B2D0-4FE779DC2A9B}" destId="{14A60FA2-7ABC-4F6A-B450-DD552BEE8F02}" srcOrd="1" destOrd="0" parTransId="{73727035-B46A-42F1-B828-C05CE9D846DD}" sibTransId="{44F68E41-9588-4E4B-931F-A6F742245FD1}"/>
    <dgm:cxn modelId="{E5063A27-7015-42DC-B1DA-489D94936D4B}" srcId="{A33F4830-5CD4-4C71-985C-0708E9B0BE14}" destId="{98450B70-D18C-4E1D-97E9-FA8BA06091D9}" srcOrd="0" destOrd="0" parTransId="{D3A29EAE-789C-47E5-9852-BCEC72920C67}" sibTransId="{5476BBDE-A636-40EE-8272-09D0B7700854}"/>
    <dgm:cxn modelId="{11E89A27-31F7-41AE-8C82-3D03C749A027}" type="presOf" srcId="{0D636056-30D8-4434-99F7-E38A6E2B8161}" destId="{AE7ECB50-F4B1-47FD-BE6E-79C06FC25BB6}" srcOrd="0" destOrd="0" presId="urn:microsoft.com/office/officeart/2005/8/layout/StepDownProcess"/>
    <dgm:cxn modelId="{6C0BB095-DBF9-4112-9471-CA1181FC05C4}" srcId="{98450B70-D18C-4E1D-97E9-FA8BA06091D9}" destId="{EB73341C-FA6D-4FF7-B456-80B171416073}" srcOrd="1" destOrd="0" parTransId="{5C5935E1-BAE2-4D91-8B68-D10D7258F065}" sibTransId="{B0586EBB-0B75-4D86-AC0E-E8B7B8946A17}"/>
    <dgm:cxn modelId="{EE0A8727-A6A5-4A4A-8E84-2B46A6195433}" srcId="{98450B70-D18C-4E1D-97E9-FA8BA06091D9}" destId="{C1B61D4D-7B51-471F-A0A6-E55A5EC41A8E}" srcOrd="0" destOrd="0" parTransId="{5710F621-701D-41BB-85BB-C0B920115602}" sibTransId="{3F762C5C-6E64-4A25-ACCC-7257C2D7624F}"/>
    <dgm:cxn modelId="{460D234D-E1AC-4E31-B776-E7D0E8CB85AA}" type="presOf" srcId="{255827E2-CE07-427C-839C-BE2E51FCDBB8}" destId="{5812CCDB-7FE7-42D3-9D84-BC2F375234DF}" srcOrd="0" destOrd="0" presId="urn:microsoft.com/office/officeart/2005/8/layout/StepDownProcess"/>
    <dgm:cxn modelId="{2AC23648-E6D9-4014-A853-B264955BAFF9}" type="presOf" srcId="{F984D1F1-E196-4D44-9C4B-253777D926F8}" destId="{51DD6827-BEE6-47E1-A730-98DCB9513CB0}" srcOrd="0" destOrd="0" presId="urn:microsoft.com/office/officeart/2005/8/layout/StepDownProcess"/>
    <dgm:cxn modelId="{B94FC8CF-21AB-4D15-929F-08C372D820EA}" type="presOf" srcId="{EB73341C-FA6D-4FF7-B456-80B171416073}" destId="{B00BB2B3-43BF-4BBF-B8B9-75901CCFACA5}" srcOrd="0" destOrd="1" presId="urn:microsoft.com/office/officeart/2005/8/layout/StepDownProcess"/>
    <dgm:cxn modelId="{57307241-4596-4C81-AEDD-3103B1A40EE5}" srcId="{F20117B0-FCD8-4927-B2D0-4FE779DC2A9B}" destId="{255827E2-CE07-427C-839C-BE2E51FCDBB8}" srcOrd="0" destOrd="0" parTransId="{CC67C3C2-15A4-4506-BA33-B1FE8A669FD6}" sibTransId="{22B85B52-EEDB-48AC-9998-BE0D123F7FE8}"/>
    <dgm:cxn modelId="{E572B2A3-8A34-4E8A-B164-DBC92294F263}" type="presOf" srcId="{C1B61D4D-7B51-471F-A0A6-E55A5EC41A8E}" destId="{B00BB2B3-43BF-4BBF-B8B9-75901CCFACA5}" srcOrd="0" destOrd="0" presId="urn:microsoft.com/office/officeart/2005/8/layout/StepDownProcess"/>
    <dgm:cxn modelId="{509F2F7C-8BDB-46E3-A012-91E3DFD74DCA}" srcId="{A33F4830-5CD4-4C71-985C-0708E9B0BE14}" destId="{0D636056-30D8-4434-99F7-E38A6E2B8161}" srcOrd="2" destOrd="0" parTransId="{BB5BFE0E-B039-45BE-BD5F-A1F8AB17574F}" sibTransId="{29834D85-C3E6-4A35-9EB5-194ABE6020BC}"/>
    <dgm:cxn modelId="{1935F2F0-4117-4564-A6FC-72EB954F2050}" type="presOf" srcId="{F20117B0-FCD8-4927-B2D0-4FE779DC2A9B}" destId="{1D736981-5D82-4672-9205-279958AACFE2}" srcOrd="0" destOrd="0" presId="urn:microsoft.com/office/officeart/2005/8/layout/StepDownProcess"/>
    <dgm:cxn modelId="{429D3D88-306A-4BCD-A7A2-B76A93B6B04B}" srcId="{0D636056-30D8-4434-99F7-E38A6E2B8161}" destId="{F984D1F1-E196-4D44-9C4B-253777D926F8}" srcOrd="0" destOrd="0" parTransId="{351B9985-9F6D-4947-B477-DECC069EFF67}" sibTransId="{ABC0C736-7C8C-45A2-94EE-4CF30EBF039D}"/>
    <dgm:cxn modelId="{470D00CC-0F7E-4A13-8CE0-F14F2C49E263}" type="presOf" srcId="{98450B70-D18C-4E1D-97E9-FA8BA06091D9}" destId="{E2700167-FF4B-4025-A48B-3CB1A8B5F4C4}" srcOrd="0" destOrd="0" presId="urn:microsoft.com/office/officeart/2005/8/layout/StepDownProcess"/>
    <dgm:cxn modelId="{0872E2E1-E523-431B-85CD-47003E06AB81}" type="presOf" srcId="{14A60FA2-7ABC-4F6A-B450-DD552BEE8F02}" destId="{5812CCDB-7FE7-42D3-9D84-BC2F375234DF}" srcOrd="0" destOrd="1" presId="urn:microsoft.com/office/officeart/2005/8/layout/StepDownProcess"/>
    <dgm:cxn modelId="{52CCB673-385F-470F-A54C-0A6A09B2E6DD}" type="presOf" srcId="{A33F4830-5CD4-4C71-985C-0708E9B0BE14}" destId="{08ECF78B-FAD5-4D9C-8E49-B3383B679E74}" srcOrd="0" destOrd="0" presId="urn:microsoft.com/office/officeart/2005/8/layout/StepDownProcess"/>
    <dgm:cxn modelId="{616F7DC2-8C47-419A-9301-3002DA2ECB22}" srcId="{A33F4830-5CD4-4C71-985C-0708E9B0BE14}" destId="{F20117B0-FCD8-4927-B2D0-4FE779DC2A9B}" srcOrd="1" destOrd="0" parTransId="{B7B5CF59-8994-46C1-B996-2D89DD31FA35}" sibTransId="{73C4C127-0365-4ABF-A0E4-A1536DE07080}"/>
    <dgm:cxn modelId="{4161FDDC-ADD8-4D98-A699-0A2C25D5FD32}" type="presParOf" srcId="{08ECF78B-FAD5-4D9C-8E49-B3383B679E74}" destId="{CA25F1EE-EBF1-4624-880B-D3BCF13A2F47}" srcOrd="0" destOrd="0" presId="urn:microsoft.com/office/officeart/2005/8/layout/StepDownProcess"/>
    <dgm:cxn modelId="{AE2B249F-3ACA-4049-8404-6571E5B60ED2}" type="presParOf" srcId="{CA25F1EE-EBF1-4624-880B-D3BCF13A2F47}" destId="{1DBDDA96-9BFE-4E8D-B03A-B2FB6EE49E38}" srcOrd="0" destOrd="0" presId="urn:microsoft.com/office/officeart/2005/8/layout/StepDownProcess"/>
    <dgm:cxn modelId="{ED00EEA0-D5AC-44EB-9945-910B8D155F3C}" type="presParOf" srcId="{CA25F1EE-EBF1-4624-880B-D3BCF13A2F47}" destId="{E2700167-FF4B-4025-A48B-3CB1A8B5F4C4}" srcOrd="1" destOrd="0" presId="urn:microsoft.com/office/officeart/2005/8/layout/StepDownProcess"/>
    <dgm:cxn modelId="{CB95705E-7526-439F-AE91-2D62502F85E5}" type="presParOf" srcId="{CA25F1EE-EBF1-4624-880B-D3BCF13A2F47}" destId="{B00BB2B3-43BF-4BBF-B8B9-75901CCFACA5}" srcOrd="2" destOrd="0" presId="urn:microsoft.com/office/officeart/2005/8/layout/StepDownProcess"/>
    <dgm:cxn modelId="{87C436B9-3662-4F59-A1E4-931B0388531E}" type="presParOf" srcId="{08ECF78B-FAD5-4D9C-8E49-B3383B679E74}" destId="{939CB33E-F6DE-4B22-86E1-389888939D48}" srcOrd="1" destOrd="0" presId="urn:microsoft.com/office/officeart/2005/8/layout/StepDownProcess"/>
    <dgm:cxn modelId="{40B42195-D4A3-4DB3-9111-6033F45AE72D}" type="presParOf" srcId="{08ECF78B-FAD5-4D9C-8E49-B3383B679E74}" destId="{0B9F427B-E521-4A0D-A610-47D9D62FF434}" srcOrd="2" destOrd="0" presId="urn:microsoft.com/office/officeart/2005/8/layout/StepDownProcess"/>
    <dgm:cxn modelId="{FA855177-2360-42C2-9472-E5A819CAD31C}" type="presParOf" srcId="{0B9F427B-E521-4A0D-A610-47D9D62FF434}" destId="{CB65E7BF-26FC-4997-A604-64C56983E379}" srcOrd="0" destOrd="0" presId="urn:microsoft.com/office/officeart/2005/8/layout/StepDownProcess"/>
    <dgm:cxn modelId="{B6A6FCBB-CC80-456D-A533-043BA5806CEB}" type="presParOf" srcId="{0B9F427B-E521-4A0D-A610-47D9D62FF434}" destId="{1D736981-5D82-4672-9205-279958AACFE2}" srcOrd="1" destOrd="0" presId="urn:microsoft.com/office/officeart/2005/8/layout/StepDownProcess"/>
    <dgm:cxn modelId="{863599A3-E258-4E08-9D66-4B0ABF4525A1}" type="presParOf" srcId="{0B9F427B-E521-4A0D-A610-47D9D62FF434}" destId="{5812CCDB-7FE7-42D3-9D84-BC2F375234DF}" srcOrd="2" destOrd="0" presId="urn:microsoft.com/office/officeart/2005/8/layout/StepDownProcess"/>
    <dgm:cxn modelId="{01D25D17-C6D3-4038-975B-0E127F27C05D}" type="presParOf" srcId="{08ECF78B-FAD5-4D9C-8E49-B3383B679E74}" destId="{11E7C21B-758A-4A9D-8566-914D35C1B9FC}" srcOrd="3" destOrd="0" presId="urn:microsoft.com/office/officeart/2005/8/layout/StepDownProcess"/>
    <dgm:cxn modelId="{FE7E8931-4E57-4CBA-9E92-801159BA957A}" type="presParOf" srcId="{08ECF78B-FAD5-4D9C-8E49-B3383B679E74}" destId="{27AC4152-3790-436F-BE68-EF7D8416D588}" srcOrd="4" destOrd="0" presId="urn:microsoft.com/office/officeart/2005/8/layout/StepDownProcess"/>
    <dgm:cxn modelId="{D004FD4F-8D70-45E5-B100-EC6573AE203D}" type="presParOf" srcId="{27AC4152-3790-436F-BE68-EF7D8416D588}" destId="{AE7ECB50-F4B1-47FD-BE6E-79C06FC25BB6}" srcOrd="0" destOrd="0" presId="urn:microsoft.com/office/officeart/2005/8/layout/StepDownProcess"/>
    <dgm:cxn modelId="{9136AACA-487A-49DB-A9A7-56EC445CBBDC}" type="presParOf" srcId="{27AC4152-3790-436F-BE68-EF7D8416D588}" destId="{51DD6827-BEE6-47E1-A730-98DCB9513CB0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02/04/2016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02/04/2016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80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10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02/04/2016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02/04/2016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en.wikipedia.org/wiki/Puerto_Ric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n.wikipedia.org/wiki/Philippines" TargetMode="External"/><Relationship Id="rId5" Type="http://schemas.openxmlformats.org/officeDocument/2006/relationships/hyperlink" Target="https://en.wikipedia.org/wiki/Guam" TargetMode="External"/><Relationship Id="rId4" Type="http://schemas.openxmlformats.org/officeDocument/2006/relationships/hyperlink" Target="https://en.wikipedia.org/wiki/Spanish%E2%80%93American_War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3" y="4876800"/>
            <a:ext cx="9753600" cy="167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REMEDIATION LESSON TOPIC:</a:t>
            </a:r>
            <a:r>
              <a:rPr lang="en-US" sz="2400" dirty="0" smtClean="0"/>
              <a:t> </a:t>
            </a:r>
            <a:r>
              <a:rPr lang="en-US" sz="1800" dirty="0" smtClean="0"/>
              <a:t>Big Stick (Roosevelt) &amp; the Great White Fleet </a:t>
            </a:r>
          </a:p>
          <a:p>
            <a:r>
              <a:rPr lang="en-US" sz="2400" b="1" dirty="0" smtClean="0"/>
              <a:t>BENCHMARK: </a:t>
            </a:r>
            <a:r>
              <a:rPr lang="en-US" sz="1800" dirty="0" smtClean="0"/>
              <a:t>SS.912.A.4.1</a:t>
            </a:r>
          </a:p>
          <a:p>
            <a:r>
              <a:rPr lang="en-US" sz="2400" b="1" dirty="0" smtClean="0"/>
              <a:t>ESSENTIAL QUESTION: </a:t>
            </a:r>
            <a:r>
              <a:rPr lang="en-US" sz="2400" dirty="0" smtClean="0"/>
              <a:t>How did Roosevelts advocating of naval strength promote United States Imperialism in the early 1900s ?</a:t>
            </a: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3812" y="217967"/>
            <a:ext cx="6879167" cy="495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04" y="152400"/>
            <a:ext cx="4495800" cy="501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BELLRINGER QUESTIONS (5 MINUTES)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46506" y="1066800"/>
            <a:ext cx="4709160" cy="1630681"/>
          </a:xfrm>
        </p:spPr>
        <p:txBody>
          <a:bodyPr>
            <a:noAutofit/>
          </a:bodyPr>
          <a:lstStyle/>
          <a:p>
            <a:r>
              <a:rPr lang="en-US" sz="2200" dirty="0" smtClean="0"/>
              <a:t>1</a:t>
            </a:r>
            <a:r>
              <a:rPr lang="en-US" sz="2200" cap="none" dirty="0" smtClean="0"/>
              <a:t>. </a:t>
            </a:r>
            <a:r>
              <a:rPr lang="en-US" sz="2200" b="1" cap="none" dirty="0" smtClean="0">
                <a:latin typeface="Arial Narrow" panose="020B0606020202030204" pitchFamily="34" charset="0"/>
              </a:rPr>
              <a:t>MOST AMERICANS HAD OPPOSED IMPERIALISM BEFORE 1898, BUT IT SUDDENLY BECAME MORE POPULAR BY THE END OF THE CENTURY? WHAT CAUSED THE CHANGE?</a:t>
            </a:r>
            <a:endParaRPr lang="en-US" sz="2200" b="1" cap="none" dirty="0"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American felt it was against the principles of democracy to rule over others.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Americans wanted to sell goods to new markets and buy raw materials for new industries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Americans wanted dot rule others because America had once been a British colony.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Americans feared imperialism would bring the US into conflict with other powers.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245226" y="1066800"/>
            <a:ext cx="4709160" cy="1447800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latin typeface="Arial Narrow" panose="020B0606020202030204" pitchFamily="34" charset="0"/>
              </a:rPr>
              <a:t>2.  The Roosevelt Corollary stated that America would intervene in Latin American affairs when necessary to: </a:t>
            </a:r>
            <a:endParaRPr lang="en-US" sz="2200" b="1" dirty="0">
              <a:latin typeface="Arial Narrow" panose="020B060602020203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Extend American influence in Central and South America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/>
              <a:t>maintain economic and political stability in the Western Hemisphere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/>
              <a:t>protect American business interests and investments in Latin America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/>
              <a:t>shape the less-civilized nations in the Western Hemisphere.</a:t>
            </a:r>
            <a:endParaRPr lang="en-US" dirty="0" smtClean="0"/>
          </a:p>
          <a:p>
            <a:pPr marL="502920" indent="-45720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37220"/>
            <a:ext cx="3886200" cy="881980"/>
          </a:xfrm>
        </p:spPr>
        <p:txBody>
          <a:bodyPr/>
          <a:lstStyle/>
          <a:p>
            <a:r>
              <a:rPr lang="en-US" sz="2800" dirty="0" smtClean="0"/>
              <a:t>CONTENT APPLICATION</a:t>
            </a:r>
            <a:endParaRPr lang="en-US" sz="2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889" r="8889"/>
          <a:stretch>
            <a:fillRect/>
          </a:stretch>
        </p:blipFill>
        <p:spPr>
          <a:xfrm>
            <a:off x="5484812" y="315097"/>
            <a:ext cx="6324600" cy="615366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206" y="1371600"/>
            <a:ext cx="4091806" cy="5097161"/>
          </a:xfrm>
        </p:spPr>
        <p:txBody>
          <a:bodyPr>
            <a:noAutofit/>
          </a:bodyPr>
          <a:lstStyle/>
          <a:p>
            <a:r>
              <a:rPr lang="en-US" sz="2400" dirty="0" smtClean="0"/>
              <a:t>Why does this cartoon depict Roosevelt carrying his “big stick: through the Caribbean?</a:t>
            </a:r>
          </a:p>
          <a:p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Roosevelt believed that an aggressive foreign policy was needed to prevent Caribbean nations from incurring major debts with European nations.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But Why?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Lets look more closely at his foreign policy.</a:t>
            </a:r>
          </a:p>
        </p:txBody>
      </p:sp>
    </p:spTree>
    <p:extLst>
      <p:ext uri="{BB962C8B-B14F-4D97-AF65-F5344CB8AC3E}">
        <p14:creationId xmlns:p14="http://schemas.microsoft.com/office/powerpoint/2010/main" val="18709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6" y="304800"/>
            <a:ext cx="9753600" cy="960120"/>
          </a:xfrm>
        </p:spPr>
        <p:txBody>
          <a:bodyPr/>
          <a:lstStyle/>
          <a:p>
            <a:r>
              <a:rPr lang="en-US" dirty="0" smtClean="0"/>
              <a:t>FLOW OF OUR LESSON</a:t>
            </a:r>
            <a:endParaRPr lang="en-US" dirty="0"/>
          </a:p>
        </p:txBody>
      </p:sp>
      <p:graphicFrame>
        <p:nvGraphicFramePr>
          <p:cNvPr id="5" name="Content Placeholder 4" descr="Step Down Process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24442176"/>
              </p:ext>
            </p:extLst>
          </p:nvPr>
        </p:nvGraphicFramePr>
        <p:xfrm>
          <a:off x="1244918" y="1524000"/>
          <a:ext cx="10640694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967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2" y="304800"/>
            <a:ext cx="9753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Necessary Background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1904, when the Dominican Republic owed debts to European countries, President Roosevelt refused to let those countries use force to collect them…</a:t>
            </a:r>
          </a:p>
          <a:p>
            <a:r>
              <a:rPr lang="en-US" dirty="0" smtClean="0"/>
              <a:t>Instead, Roosevelt declared that the US would intervene and collect debts for them, acting as an “international police power”.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8" y="1828800"/>
            <a:ext cx="5013533" cy="4343400"/>
          </a:xfrm>
        </p:spPr>
        <p:txBody>
          <a:bodyPr/>
          <a:lstStyle/>
          <a:p>
            <a:r>
              <a:rPr lang="en-US" dirty="0" smtClean="0"/>
              <a:t>This Western Hemisphere policing policy became known as the “Big Stick Policy”</a:t>
            </a:r>
          </a:p>
          <a:p>
            <a:r>
              <a:rPr lang="en-US" dirty="0" smtClean="0"/>
              <a:t>Roosevelts push of 16 battleships in 2 Naval squadrons was an effort to demonstrate </a:t>
            </a:r>
            <a:r>
              <a:rPr lang="en-US" dirty="0"/>
              <a:t>growing American military power and blue-water </a:t>
            </a:r>
            <a:r>
              <a:rPr lang="en-US" dirty="0" smtClean="0"/>
              <a:t>navy</a:t>
            </a:r>
            <a:r>
              <a:rPr lang="en-US" dirty="0"/>
              <a:t> capability</a:t>
            </a:r>
          </a:p>
        </p:txBody>
      </p:sp>
    </p:spTree>
    <p:extLst>
      <p:ext uri="{BB962C8B-B14F-4D97-AF65-F5344CB8AC3E}">
        <p14:creationId xmlns:p14="http://schemas.microsoft.com/office/powerpoint/2010/main" val="298122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6864" y="76518"/>
            <a:ext cx="9753600" cy="746442"/>
          </a:xfrm>
        </p:spPr>
        <p:txBody>
          <a:bodyPr>
            <a:normAutofit/>
          </a:bodyPr>
          <a:lstStyle/>
          <a:p>
            <a:r>
              <a:rPr lang="en-US" dirty="0" smtClean="0"/>
              <a:t>“I DO” – Key Points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3212" y="1021080"/>
            <a:ext cx="4855221" cy="41148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08612" y="480219"/>
            <a:ext cx="6477004" cy="5379720"/>
          </a:xfrm>
        </p:spPr>
        <p:txBody>
          <a:bodyPr>
            <a:noAutofit/>
          </a:bodyPr>
          <a:lstStyle/>
          <a:p>
            <a:r>
              <a:rPr lang="en-US" b="1" dirty="0" smtClean="0"/>
              <a:t>Roosevelt Corollary to the Monroe Doctrine</a:t>
            </a:r>
          </a:p>
          <a:p>
            <a:pPr lvl="2"/>
            <a:r>
              <a:rPr lang="en-US" dirty="0" smtClean="0"/>
              <a:t>Declared that the US would act as an international police power</a:t>
            </a:r>
          </a:p>
          <a:p>
            <a:pPr lvl="2"/>
            <a:r>
              <a:rPr lang="en-US" dirty="0" smtClean="0"/>
              <a:t>Became known as the </a:t>
            </a:r>
            <a:r>
              <a:rPr lang="en-US" b="1" dirty="0" smtClean="0"/>
              <a:t>“Big Stick Policy”</a:t>
            </a:r>
            <a:endParaRPr lang="en-US" b="1" dirty="0"/>
          </a:p>
          <a:p>
            <a:r>
              <a:rPr lang="en-US" b="1" dirty="0"/>
              <a:t>The Great White </a:t>
            </a:r>
            <a:r>
              <a:rPr lang="en-US" b="1" dirty="0" smtClean="0"/>
              <a:t>Fleet</a:t>
            </a:r>
          </a:p>
          <a:p>
            <a:pPr lvl="1"/>
            <a:r>
              <a:rPr lang="en-US" dirty="0"/>
              <a:t>The hulls of these ships were painted a stark white, giving the armada the nickname "Great White </a:t>
            </a:r>
            <a:r>
              <a:rPr lang="en-US" dirty="0" smtClean="0"/>
              <a:t>Fleet“.</a:t>
            </a:r>
          </a:p>
          <a:p>
            <a:pPr lvl="3"/>
            <a:r>
              <a:rPr lang="en-US" dirty="0"/>
              <a:t>showpiece of </a:t>
            </a:r>
            <a:r>
              <a:rPr lang="en-US" dirty="0" smtClean="0"/>
              <a:t>“American goodwill”</a:t>
            </a:r>
          </a:p>
          <a:p>
            <a:pPr lvl="3"/>
            <a:r>
              <a:rPr lang="en-US" dirty="0"/>
              <a:t> triumph in the </a:t>
            </a:r>
            <a:r>
              <a:rPr lang="en-US" dirty="0">
                <a:hlinkClick r:id="rId4" tooltip="Spanish–American War"/>
              </a:rPr>
              <a:t>Spanish–American War</a:t>
            </a:r>
            <a:r>
              <a:rPr lang="en-US" dirty="0"/>
              <a:t>, with possessions that included </a:t>
            </a:r>
            <a:r>
              <a:rPr lang="en-US" dirty="0">
                <a:hlinkClick r:id="rId5" tooltip="Guam"/>
              </a:rPr>
              <a:t>Guam</a:t>
            </a:r>
            <a:r>
              <a:rPr lang="en-US" dirty="0"/>
              <a:t>, the </a:t>
            </a:r>
            <a:r>
              <a:rPr lang="en-US" dirty="0">
                <a:hlinkClick r:id="rId6" tooltip="Philippines"/>
              </a:rPr>
              <a:t>Philippines</a:t>
            </a:r>
            <a:r>
              <a:rPr lang="en-US" dirty="0"/>
              <a:t>, and </a:t>
            </a:r>
            <a:r>
              <a:rPr lang="en-US" dirty="0">
                <a:hlinkClick r:id="rId7" tooltip="Puerto Rico"/>
              </a:rPr>
              <a:t>Puerto Rico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b="1" dirty="0" smtClean="0"/>
              <a:t>American Lake”</a:t>
            </a:r>
          </a:p>
          <a:p>
            <a:pPr lvl="2"/>
            <a:r>
              <a:rPr lang="en-US" dirty="0" smtClean="0"/>
              <a:t>US Sent troops to the West Indies and Central America so often that the Caribbean became known as an “American lake”.</a:t>
            </a:r>
          </a:p>
          <a:p>
            <a:pPr lvl="3"/>
            <a:r>
              <a:rPr lang="en-US" dirty="0" smtClean="0"/>
              <a:t>Roosevelt Corollary was deeply resented by most Latin Americans.</a:t>
            </a:r>
          </a:p>
          <a:p>
            <a:pPr marL="45720" indent="0">
              <a:buNone/>
            </a:pPr>
            <a:r>
              <a:rPr lang="en-US" dirty="0"/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3212" y="5334000"/>
            <a:ext cx="5250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i="1" dirty="0" smtClean="0"/>
              <a:t>“Speak softly and carry a Big Stick”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31035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411797"/>
            <a:ext cx="9753600" cy="11122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“We Do”- </a:t>
            </a:r>
            <a:r>
              <a:rPr lang="en-US" cap="none" dirty="0">
                <a:solidFill>
                  <a:schemeClr val="tx1"/>
                </a:solidFill>
                <a:latin typeface="Arial" charset="0"/>
              </a:rPr>
              <a:t>How are each of the following examples of the “Big Stick” policy</a:t>
            </a:r>
            <a:r>
              <a:rPr lang="en-US" cap="none" dirty="0" smtClean="0">
                <a:solidFill>
                  <a:schemeClr val="tx1"/>
                </a:solidFill>
                <a:latin typeface="Arial" charset="0"/>
              </a:rPr>
              <a:t>?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847" y="1577341"/>
            <a:ext cx="4709160" cy="83820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Together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270955" y="2179385"/>
            <a:ext cx="4709160" cy="3428999"/>
          </a:xfrm>
        </p:spPr>
        <p:txBody>
          <a:bodyPr/>
          <a:lstStyle/>
          <a:p>
            <a:r>
              <a:rPr lang="en-US" u="sng" dirty="0" smtClean="0"/>
              <a:t>The Great White Fleet-</a:t>
            </a:r>
          </a:p>
          <a:p>
            <a:pPr lvl="1"/>
            <a:r>
              <a:rPr lang="en-US" b="1" dirty="0"/>
              <a:t>increasing naval preparation </a:t>
            </a:r>
            <a:r>
              <a:rPr lang="en-US" dirty="0"/>
              <a:t>to support the nation’s </a:t>
            </a:r>
            <a:r>
              <a:rPr lang="en-US" dirty="0" smtClean="0"/>
              <a:t>“diplomatic” objectives</a:t>
            </a:r>
            <a:endParaRPr lang="en-US" dirty="0"/>
          </a:p>
          <a:p>
            <a:r>
              <a:rPr lang="en-US" u="sng" dirty="0" smtClean="0"/>
              <a:t>Venezuela</a:t>
            </a:r>
            <a:r>
              <a:rPr lang="en-US" dirty="0" smtClean="0"/>
              <a:t>-</a:t>
            </a:r>
          </a:p>
          <a:p>
            <a:pPr lvl="1"/>
            <a:r>
              <a:rPr lang="en-US" dirty="0" smtClean="0"/>
              <a:t>Forced Germans to back down over debts by sending GWF and threatening war. Able to </a:t>
            </a:r>
            <a:r>
              <a:rPr lang="en-US" b="1" dirty="0" smtClean="0"/>
              <a:t>coerce an agreement </a:t>
            </a:r>
            <a:r>
              <a:rPr lang="en-US" dirty="0" smtClean="0"/>
              <a:t>where Venezuela committed </a:t>
            </a:r>
            <a:r>
              <a:rPr lang="en-US" dirty="0"/>
              <a:t>30% of its customs duties to settling </a:t>
            </a:r>
            <a:r>
              <a:rPr lang="en-US" dirty="0" smtClean="0"/>
              <a:t>claims with Europeans.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274118" y="1619249"/>
            <a:ext cx="4543106" cy="838201"/>
          </a:xfrm>
        </p:spPr>
        <p:txBody>
          <a:bodyPr>
            <a:normAutofit/>
          </a:bodyPr>
          <a:lstStyle/>
          <a:p>
            <a:r>
              <a:rPr lang="en-US" dirty="0" smtClean="0"/>
              <a:t>In pairs/groups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319838" y="2375601"/>
            <a:ext cx="4709160" cy="3474719"/>
          </a:xfrm>
        </p:spPr>
        <p:txBody>
          <a:bodyPr/>
          <a:lstStyle/>
          <a:p>
            <a:r>
              <a:rPr lang="en-US" u="sng" dirty="0" smtClean="0"/>
              <a:t>Dominican Republic-</a:t>
            </a:r>
          </a:p>
          <a:p>
            <a:pPr lvl="1"/>
            <a:endParaRPr lang="en-US" u="sng" dirty="0" smtClean="0"/>
          </a:p>
          <a:p>
            <a:r>
              <a:rPr lang="en-US" u="sng" dirty="0" smtClean="0"/>
              <a:t>Panama Canal-</a:t>
            </a:r>
          </a:p>
          <a:p>
            <a:pPr lvl="1"/>
            <a:endParaRPr lang="en-US" u="sng" dirty="0" smtClean="0"/>
          </a:p>
          <a:p>
            <a:r>
              <a:rPr lang="en-US" u="sng" dirty="0" smtClean="0"/>
              <a:t>Platt Amendment to Cuban Constitution</a:t>
            </a:r>
            <a:r>
              <a:rPr lang="en-US" dirty="0" smtClean="0"/>
              <a:t>-</a:t>
            </a:r>
          </a:p>
          <a:p>
            <a:pPr lvl="1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17908" y="5768471"/>
            <a:ext cx="998219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Comic Sans MS" pitchFamily="66" charset="0"/>
              </a:rPr>
              <a:t>Main Idea was </a:t>
            </a:r>
            <a:r>
              <a:rPr lang="en-US" sz="2400" dirty="0">
                <a:latin typeface="Comic Sans MS" pitchFamily="66" charset="0"/>
              </a:rPr>
              <a:t>to police the small debtor nations that had unstable governments, so there would be no intrusions from European nations.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69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uiExpand="1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8570" y="465136"/>
            <a:ext cx="9753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Quickly review the </a:t>
            </a:r>
            <a:r>
              <a:rPr lang="en-US" dirty="0" err="1" smtClean="0"/>
              <a:t>bellringer</a:t>
            </a:r>
            <a:r>
              <a:rPr lang="en-US" dirty="0" smtClean="0"/>
              <a:t> questions: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04290" y="1325879"/>
            <a:ext cx="4709160" cy="1630681"/>
          </a:xfrm>
        </p:spPr>
        <p:txBody>
          <a:bodyPr>
            <a:noAutofit/>
          </a:bodyPr>
          <a:lstStyle/>
          <a:p>
            <a:r>
              <a:rPr lang="en-US" sz="2200" dirty="0" smtClean="0"/>
              <a:t>1</a:t>
            </a:r>
            <a:r>
              <a:rPr lang="en-US" sz="2200" cap="none" dirty="0" smtClean="0"/>
              <a:t>. </a:t>
            </a:r>
            <a:r>
              <a:rPr lang="en-US" sz="2200" b="1" cap="none" dirty="0" smtClean="0">
                <a:latin typeface="Arial Narrow" panose="020B0606020202030204" pitchFamily="34" charset="0"/>
              </a:rPr>
              <a:t>MOST AMERICANS HAD OPPOSED IMPERIALISM BEFORE 1898, BUT IT </a:t>
            </a:r>
            <a:r>
              <a:rPr lang="en-US" sz="2000" b="1" cap="none" dirty="0" smtClean="0">
                <a:latin typeface="Arial Narrow" panose="020B0606020202030204" pitchFamily="34" charset="0"/>
              </a:rPr>
              <a:t>SUDDENLY</a:t>
            </a:r>
            <a:r>
              <a:rPr lang="en-US" sz="2200" b="1" cap="none" dirty="0" smtClean="0">
                <a:latin typeface="Arial Narrow" panose="020B0606020202030204" pitchFamily="34" charset="0"/>
              </a:rPr>
              <a:t> BECAME MORE POPULAR BY THE END OF THE CENTURY? WHAT CAUSED THE CHANGE?</a:t>
            </a:r>
            <a:endParaRPr lang="en-US" sz="2200" b="1" cap="none" dirty="0"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275398" y="2971800"/>
            <a:ext cx="4709160" cy="3428999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sz="1800" dirty="0" smtClean="0"/>
              <a:t>American felt it was against the principles of democracy to rule over others.</a:t>
            </a:r>
          </a:p>
          <a:p>
            <a:pPr marL="502920" indent="-457200">
              <a:buFont typeface="+mj-lt"/>
              <a:buAutoNum type="alphaUcPeriod"/>
            </a:pPr>
            <a:r>
              <a:rPr lang="en-US" sz="1800" dirty="0" smtClean="0"/>
              <a:t>Americans wanted to sell goods to new markets and buy raw materials for new industries</a:t>
            </a:r>
          </a:p>
          <a:p>
            <a:pPr marL="502920" indent="-457200">
              <a:buFont typeface="+mj-lt"/>
              <a:buAutoNum type="alphaUcPeriod"/>
            </a:pPr>
            <a:r>
              <a:rPr lang="en-US" sz="1800" dirty="0" smtClean="0"/>
              <a:t>Americans wanted dot rule others because America had once been a British colony.</a:t>
            </a:r>
          </a:p>
          <a:p>
            <a:pPr marL="502920" indent="-457200">
              <a:buFont typeface="+mj-lt"/>
              <a:buAutoNum type="alphaUcPeriod"/>
            </a:pPr>
            <a:r>
              <a:rPr lang="en-US" sz="1800" dirty="0" smtClean="0"/>
              <a:t>Americans feared imperialism would bring the US into conflict with other powers.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704012" y="1181100"/>
            <a:ext cx="4709160" cy="1447800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latin typeface="Arial Narrow" panose="020B0606020202030204" pitchFamily="34" charset="0"/>
              </a:rPr>
              <a:t>2.  The Roosevelt Corollary stated that </a:t>
            </a:r>
            <a:r>
              <a:rPr lang="en-US" sz="2000" b="1" dirty="0" smtClean="0">
                <a:latin typeface="Arial Narrow" panose="020B0606020202030204" pitchFamily="34" charset="0"/>
              </a:rPr>
              <a:t>America</a:t>
            </a:r>
            <a:r>
              <a:rPr lang="en-US" sz="2200" b="1" dirty="0" smtClean="0">
                <a:latin typeface="Arial Narrow" panose="020B0606020202030204" pitchFamily="34" charset="0"/>
              </a:rPr>
              <a:t> would intervene in Latin American affairs when necessary to: </a:t>
            </a:r>
            <a:endParaRPr lang="en-US" sz="2200" b="1" dirty="0">
              <a:latin typeface="Arial Narrow" panose="020B060602020203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704012" y="2697481"/>
            <a:ext cx="4709160" cy="3428999"/>
          </a:xfrm>
        </p:spPr>
        <p:txBody>
          <a:bodyPr>
            <a:normAutofit lnSpcReduction="10000"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Extend American influence in Central and South America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/>
              <a:t>maintain economic and political stability in the Western Hemisphere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/>
              <a:t>protect American business interests and investments in Latin America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/>
              <a:t>shape the less-civilized nations in the Western Hemisphere.</a:t>
            </a:r>
            <a:endParaRPr lang="en-US" dirty="0" smtClean="0"/>
          </a:p>
          <a:p>
            <a:pPr marL="502920" indent="-45720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0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03212" y="685801"/>
            <a:ext cx="105918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“You Do” - ESSENTIAL QUESTION-EXIT SLIP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17614" y="2209800"/>
            <a:ext cx="9372598" cy="29718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Answer the following question citing evidence from our content today in your response:</a:t>
            </a:r>
          </a:p>
          <a:p>
            <a:endParaRPr lang="en-US" sz="3200" dirty="0"/>
          </a:p>
          <a:p>
            <a:r>
              <a:rPr lang="en-US" sz="3200" b="1" dirty="0" smtClean="0"/>
              <a:t>How </a:t>
            </a:r>
            <a:r>
              <a:rPr lang="en-US" sz="3200" b="1" dirty="0"/>
              <a:t>did Roosevelts advocating of naval strength promote United States Imperialism </a:t>
            </a:r>
            <a:r>
              <a:rPr lang="en-US" sz="3200" b="1" dirty="0" smtClean="0"/>
              <a:t>(</a:t>
            </a:r>
            <a:r>
              <a:rPr lang="en-US" sz="3200" dirty="0"/>
              <a:t>a policy of extending a country's power and influence through diplomacy or military </a:t>
            </a:r>
            <a:r>
              <a:rPr lang="en-US" sz="3200" dirty="0" smtClean="0"/>
              <a:t>force) </a:t>
            </a:r>
            <a:r>
              <a:rPr lang="en-US" sz="3200" b="1" dirty="0" smtClean="0"/>
              <a:t>in </a:t>
            </a:r>
            <a:r>
              <a:rPr lang="en-US" sz="3200" b="1" dirty="0"/>
              <a:t>the early 1900s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North Americ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6EE188-8C78-4767-B50A-130BE28738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758</Words>
  <Application>Microsoft Office PowerPoint</Application>
  <PresentationFormat>Custom</PresentationFormat>
  <Paragraphs>81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Century Gothic</vt:lpstr>
      <vt:lpstr>Comic Sans MS</vt:lpstr>
      <vt:lpstr>Continental North America 16x9</vt:lpstr>
      <vt:lpstr>US HISTORY</vt:lpstr>
      <vt:lpstr>BELLRINGER QUESTIONS (5 MINUTES)</vt:lpstr>
      <vt:lpstr>CONTENT APPLICATION</vt:lpstr>
      <vt:lpstr>FLOW OF OUR LESSON</vt:lpstr>
      <vt:lpstr>Necessary Background knowledge</vt:lpstr>
      <vt:lpstr>“I DO” – Key Points</vt:lpstr>
      <vt:lpstr>“We Do”- How are each of the following examples of the “Big Stick” policy?</vt:lpstr>
      <vt:lpstr>Let’s Quickly review the bellringer questions:</vt:lpstr>
      <vt:lpstr>“You Do” - ESSENTIAL QUESTION-EXIT SLIP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2015-12-29T14:34:22Z</dcterms:created>
  <dcterms:modified xsi:type="dcterms:W3CDTF">2016-02-04T13:03:09Z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</Properties>
</file>